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7" r:id="rId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014" autoAdjust="0"/>
    <p:restoredTop sz="94660"/>
  </p:normalViewPr>
  <p:slideViewPr>
    <p:cSldViewPr snapToGrid="0">
      <p:cViewPr varScale="1">
        <p:scale>
          <a:sx n="73" d="100"/>
          <a:sy n="73" d="100"/>
        </p:scale>
        <p:origin x="404" y="1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microsoft.com/office/2016/11/relationships/changesInfo" Target="changesInfos/changesInfo1.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ca Buckley McDonald" userId="dfcd2bab3e32de60" providerId="LiveId" clId="{45EFC7FD-9B9A-46B8-9A23-81C2E634676E}"/>
    <pc:docChg chg="modSld">
      <pc:chgData name="Luca Buckley McDonald" userId="dfcd2bab3e32de60" providerId="LiveId" clId="{45EFC7FD-9B9A-46B8-9A23-81C2E634676E}" dt="2025-04-06T12:34:30.217" v="3" actId="20577"/>
      <pc:docMkLst>
        <pc:docMk/>
      </pc:docMkLst>
      <pc:sldChg chg="modSp mod">
        <pc:chgData name="Luca Buckley McDonald" userId="dfcd2bab3e32de60" providerId="LiveId" clId="{45EFC7FD-9B9A-46B8-9A23-81C2E634676E}" dt="2025-04-06T12:34:30.217" v="3" actId="20577"/>
        <pc:sldMkLst>
          <pc:docMk/>
          <pc:sldMk cId="2027640249" sldId="257"/>
        </pc:sldMkLst>
        <pc:spChg chg="mod">
          <ac:chgData name="Luca Buckley McDonald" userId="dfcd2bab3e32de60" providerId="LiveId" clId="{45EFC7FD-9B9A-46B8-9A23-81C2E634676E}" dt="2025-04-06T12:34:30.217" v="3" actId="20577"/>
          <ac:spMkLst>
            <pc:docMk/>
            <pc:sldMk cId="2027640249" sldId="257"/>
            <ac:spMk id="8" creationId="{CF747548-9203-6ECB-9EEF-56D13F074766}"/>
          </ac:spMkLst>
        </pc:spChg>
        <pc:spChg chg="mod">
          <ac:chgData name="Luca Buckley McDonald" userId="dfcd2bab3e32de60" providerId="LiveId" clId="{45EFC7FD-9B9A-46B8-9A23-81C2E634676E}" dt="2025-04-06T12:34:03.251" v="1" actId="20577"/>
          <ac:spMkLst>
            <pc:docMk/>
            <pc:sldMk cId="2027640249" sldId="257"/>
            <ac:spMk id="9" creationId="{7D6EBB69-1A40-D08A-B5EB-66AD52707460}"/>
          </ac:spMkLst>
        </pc:spChg>
      </pc:sldChg>
    </pc:docChg>
  </pc:docChgLst>
  <pc:docChgLst>
    <pc:chgData name="Luca Buckley McDonald" userId="dfcd2bab3e32de60" providerId="LiveId" clId="{7BCA1F0F-D58C-4E07-A0C5-3A50A25C5A66}"/>
    <pc:docChg chg="undo custSel modSld">
      <pc:chgData name="Luca Buckley McDonald" userId="dfcd2bab3e32de60" providerId="LiveId" clId="{7BCA1F0F-D58C-4E07-A0C5-3A50A25C5A66}" dt="2025-03-13T08:19:46.514" v="220" actId="122"/>
      <pc:docMkLst>
        <pc:docMk/>
      </pc:docMkLst>
      <pc:sldChg chg="addSp delSp modSp mod">
        <pc:chgData name="Luca Buckley McDonald" userId="dfcd2bab3e32de60" providerId="LiveId" clId="{7BCA1F0F-D58C-4E07-A0C5-3A50A25C5A66}" dt="2025-03-13T08:19:46.514" v="220" actId="122"/>
        <pc:sldMkLst>
          <pc:docMk/>
          <pc:sldMk cId="2027640249" sldId="257"/>
        </pc:sldMkLst>
        <pc:spChg chg="add mod">
          <ac:chgData name="Luca Buckley McDonald" userId="dfcd2bab3e32de60" providerId="LiveId" clId="{7BCA1F0F-D58C-4E07-A0C5-3A50A25C5A66}" dt="2025-03-13T08:00:58.265" v="126" actId="20577"/>
          <ac:spMkLst>
            <pc:docMk/>
            <pc:sldMk cId="2027640249" sldId="257"/>
            <ac:spMk id="3" creationId="{B65C5D7D-0DD1-F967-D557-4A1BE418E1EE}"/>
          </ac:spMkLst>
        </pc:spChg>
        <pc:spChg chg="mod">
          <ac:chgData name="Luca Buckley McDonald" userId="dfcd2bab3e32de60" providerId="LiveId" clId="{7BCA1F0F-D58C-4E07-A0C5-3A50A25C5A66}" dt="2025-03-13T07:56:01.923" v="57" actId="20577"/>
          <ac:spMkLst>
            <pc:docMk/>
            <pc:sldMk cId="2027640249" sldId="257"/>
            <ac:spMk id="4" creationId="{7B99740D-8C95-CD39-E701-7265CEBB7FA7}"/>
          </ac:spMkLst>
        </pc:spChg>
        <pc:spChg chg="mod">
          <ac:chgData name="Luca Buckley McDonald" userId="dfcd2bab3e32de60" providerId="LiveId" clId="{7BCA1F0F-D58C-4E07-A0C5-3A50A25C5A66}" dt="2025-03-13T08:19:33.481" v="219" actId="1076"/>
          <ac:spMkLst>
            <pc:docMk/>
            <pc:sldMk cId="2027640249" sldId="257"/>
            <ac:spMk id="5" creationId="{EE481C2C-1347-01AA-6E1A-B304B4FF732D}"/>
          </ac:spMkLst>
        </pc:spChg>
        <pc:spChg chg="mod">
          <ac:chgData name="Luca Buckley McDonald" userId="dfcd2bab3e32de60" providerId="LiveId" clId="{7BCA1F0F-D58C-4E07-A0C5-3A50A25C5A66}" dt="2025-03-13T08:19:46.514" v="220" actId="122"/>
          <ac:spMkLst>
            <pc:docMk/>
            <pc:sldMk cId="2027640249" sldId="257"/>
            <ac:spMk id="6" creationId="{2469AE58-0857-9E76-CAFB-1088B020572D}"/>
          </ac:spMkLst>
        </pc:spChg>
        <pc:spChg chg="mod">
          <ac:chgData name="Luca Buckley McDonald" userId="dfcd2bab3e32de60" providerId="LiveId" clId="{7BCA1F0F-D58C-4E07-A0C5-3A50A25C5A66}" dt="2025-03-13T08:00:42.965" v="123" actId="404"/>
          <ac:spMkLst>
            <pc:docMk/>
            <pc:sldMk cId="2027640249" sldId="257"/>
            <ac:spMk id="7" creationId="{9404F4E9-D43F-E19E-543E-B8A2D2075C07}"/>
          </ac:spMkLst>
        </pc:spChg>
        <pc:spChg chg="mod">
          <ac:chgData name="Luca Buckley McDonald" userId="dfcd2bab3e32de60" providerId="LiveId" clId="{7BCA1F0F-D58C-4E07-A0C5-3A50A25C5A66}" dt="2025-03-13T08:00:39.824" v="122" actId="404"/>
          <ac:spMkLst>
            <pc:docMk/>
            <pc:sldMk cId="2027640249" sldId="257"/>
            <ac:spMk id="8" creationId="{CF747548-9203-6ECB-9EEF-56D13F074766}"/>
          </ac:spMkLst>
        </pc:spChg>
        <pc:spChg chg="mod">
          <ac:chgData name="Luca Buckley McDonald" userId="dfcd2bab3e32de60" providerId="LiveId" clId="{7BCA1F0F-D58C-4E07-A0C5-3A50A25C5A66}" dt="2025-03-13T08:18:50.613" v="217" actId="1076"/>
          <ac:spMkLst>
            <pc:docMk/>
            <pc:sldMk cId="2027640249" sldId="257"/>
            <ac:spMk id="9" creationId="{7D6EBB69-1A40-D08A-B5EB-66AD52707460}"/>
          </ac:spMkLst>
        </pc:spChg>
        <pc:spChg chg="add mod">
          <ac:chgData name="Luca Buckley McDonald" userId="dfcd2bab3e32de60" providerId="LiveId" clId="{7BCA1F0F-D58C-4E07-A0C5-3A50A25C5A66}" dt="2025-03-13T08:19:05.790" v="218" actId="1076"/>
          <ac:spMkLst>
            <pc:docMk/>
            <pc:sldMk cId="2027640249" sldId="257"/>
            <ac:spMk id="10" creationId="{38ADB625-A1AF-7A16-0C83-AFDD5C85CF7B}"/>
          </ac:spMkLst>
        </pc:spChg>
        <pc:spChg chg="add mod">
          <ac:chgData name="Luca Buckley McDonald" userId="dfcd2bab3e32de60" providerId="LiveId" clId="{7BCA1F0F-D58C-4E07-A0C5-3A50A25C5A66}" dt="2025-03-13T08:15:02.790" v="176" actId="1076"/>
          <ac:spMkLst>
            <pc:docMk/>
            <pc:sldMk cId="2027640249" sldId="257"/>
            <ac:spMk id="11" creationId="{4CC3F85B-389A-EF8A-C0D0-77D0680EE6A6}"/>
          </ac:spMkLst>
        </pc:spChg>
        <pc:spChg chg="add mod">
          <ac:chgData name="Luca Buckley McDonald" userId="dfcd2bab3e32de60" providerId="LiveId" clId="{7BCA1F0F-D58C-4E07-A0C5-3A50A25C5A66}" dt="2025-03-13T08:00:47.378" v="124" actId="1076"/>
          <ac:spMkLst>
            <pc:docMk/>
            <pc:sldMk cId="2027640249" sldId="257"/>
            <ac:spMk id="12" creationId="{E83E6F8E-BF4D-A365-5003-F31DAC8F9945}"/>
          </ac:spMkLst>
        </pc:spChg>
        <pc:spChg chg="add mod">
          <ac:chgData name="Luca Buckley McDonald" userId="dfcd2bab3e32de60" providerId="LiveId" clId="{7BCA1F0F-D58C-4E07-A0C5-3A50A25C5A66}" dt="2025-03-13T08:15:12.362" v="177" actId="14100"/>
          <ac:spMkLst>
            <pc:docMk/>
            <pc:sldMk cId="2027640249" sldId="257"/>
            <ac:spMk id="13" creationId="{01470A0E-19B7-66AE-7947-33A72FDAD5AB}"/>
          </ac:spMkLst>
        </pc:spChg>
        <pc:spChg chg="add mod">
          <ac:chgData name="Luca Buckley McDonald" userId="dfcd2bab3e32de60" providerId="LiveId" clId="{7BCA1F0F-D58C-4E07-A0C5-3A50A25C5A66}" dt="2025-03-13T08:18:08.218" v="212" actId="14100"/>
          <ac:spMkLst>
            <pc:docMk/>
            <pc:sldMk cId="2027640249" sldId="257"/>
            <ac:spMk id="14" creationId="{F8CCBD51-FD45-93F6-708D-0E8A240D8082}"/>
          </ac:spMkLst>
        </pc:spChg>
        <pc:picChg chg="mod">
          <ac:chgData name="Luca Buckley McDonald" userId="dfcd2bab3e32de60" providerId="LiveId" clId="{7BCA1F0F-D58C-4E07-A0C5-3A50A25C5A66}" dt="2025-03-13T08:17:41.670" v="210" actId="14100"/>
          <ac:picMkLst>
            <pc:docMk/>
            <pc:sldMk cId="2027640249" sldId="257"/>
            <ac:picMk id="1026" creationId="{823F3F04-9E67-4AF3-4188-58FE9E8D6A82}"/>
          </ac:picMkLst>
        </pc:picChg>
        <pc:picChg chg="mod">
          <ac:chgData name="Luca Buckley McDonald" userId="dfcd2bab3e32de60" providerId="LiveId" clId="{7BCA1F0F-D58C-4E07-A0C5-3A50A25C5A66}" dt="2025-03-12T12:41:00.317" v="29" actId="1076"/>
          <ac:picMkLst>
            <pc:docMk/>
            <pc:sldMk cId="2027640249" sldId="257"/>
            <ac:picMk id="1028" creationId="{9CA902FD-9819-AAEC-3AFF-EB349AC96F46}"/>
          </ac:picMkLst>
        </pc:picChg>
        <pc:picChg chg="mod">
          <ac:chgData name="Luca Buckley McDonald" userId="dfcd2bab3e32de60" providerId="LiveId" clId="{7BCA1F0F-D58C-4E07-A0C5-3A50A25C5A66}" dt="2025-03-12T12:41:09.517" v="30" actId="1076"/>
          <ac:picMkLst>
            <pc:docMk/>
            <pc:sldMk cId="2027640249" sldId="257"/>
            <ac:picMk id="1030" creationId="{D1048CFC-AD52-A415-D59C-781D5F667F60}"/>
          </ac:picMkLst>
        </pc:picChg>
      </pc:sldChg>
    </pc:docChg>
  </pc:docChgLst>
</pc:chgInfo>
</file>

<file path=ppt/media/image1.png>
</file>

<file path=ppt/media/image2.jpe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432CEA-B639-498E-931F-C49F9CD6C41A}" type="datetimeFigureOut">
              <a:rPr lang="en-GB" smtClean="0"/>
              <a:t>06/04/2025</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EB5BDD2-A3A7-427C-806A-2A63519EF7D5}" type="slidenum">
              <a:rPr lang="en-GB" smtClean="0"/>
              <a:t>‹#›</a:t>
            </a:fld>
            <a:endParaRPr lang="en-GB"/>
          </a:p>
        </p:txBody>
      </p:sp>
    </p:spTree>
    <p:extLst>
      <p:ext uri="{BB962C8B-B14F-4D97-AF65-F5344CB8AC3E}">
        <p14:creationId xmlns:p14="http://schemas.microsoft.com/office/powerpoint/2010/main" val="3732021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6EB5BDD2-A3A7-427C-806A-2A63519EF7D5}" type="slidenum">
              <a:rPr lang="en-GB" smtClean="0"/>
              <a:t>1</a:t>
            </a:fld>
            <a:endParaRPr lang="en-GB"/>
          </a:p>
        </p:txBody>
      </p:sp>
    </p:spTree>
    <p:extLst>
      <p:ext uri="{BB962C8B-B14F-4D97-AF65-F5344CB8AC3E}">
        <p14:creationId xmlns:p14="http://schemas.microsoft.com/office/powerpoint/2010/main" val="304512434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4F36C3F-0D4C-44E2-BB9C-91CD779B4444}" type="datetimeFigureOut">
              <a:rPr lang="en-GB" smtClean="0"/>
              <a:t>06/04/2025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62010738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F36C3F-0D4C-44E2-BB9C-91CD779B4444}" type="datetimeFigureOut">
              <a:rPr lang="en-GB" smtClean="0"/>
              <a:t>06/04/2025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2266578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F36C3F-0D4C-44E2-BB9C-91CD779B4444}" type="datetimeFigureOut">
              <a:rPr lang="en-GB" smtClean="0"/>
              <a:t>06/04/2025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120895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4F36C3F-0D4C-44E2-BB9C-91CD779B4444}" type="datetimeFigureOut">
              <a:rPr lang="en-GB" smtClean="0"/>
              <a:t>06/04/2025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133275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4F36C3F-0D4C-44E2-BB9C-91CD779B4444}" type="datetimeFigureOut">
              <a:rPr lang="en-GB" smtClean="0"/>
              <a:t>06/04/2025</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372931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4F36C3F-0D4C-44E2-BB9C-91CD779B4444}" type="datetimeFigureOut">
              <a:rPr lang="en-GB" smtClean="0"/>
              <a:t>06/04/2025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20853424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4F36C3F-0D4C-44E2-BB9C-91CD779B4444}" type="datetimeFigureOut">
              <a:rPr lang="en-GB" smtClean="0"/>
              <a:t>06/04/2025</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26369868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4F36C3F-0D4C-44E2-BB9C-91CD779B4444}" type="datetimeFigureOut">
              <a:rPr lang="en-GB" smtClean="0"/>
              <a:t>06/04/2025</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8736655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4F36C3F-0D4C-44E2-BB9C-91CD779B4444}" type="datetimeFigureOut">
              <a:rPr lang="en-GB" smtClean="0"/>
              <a:t>06/04/2025</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11718992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4F36C3F-0D4C-44E2-BB9C-91CD779B4444}" type="datetimeFigureOut">
              <a:rPr lang="en-GB" smtClean="0"/>
              <a:t>06/04/2025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99676631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54F36C3F-0D4C-44E2-BB9C-91CD779B4444}" type="datetimeFigureOut">
              <a:rPr lang="en-GB" smtClean="0"/>
              <a:t>06/04/2025</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BBDB158D-9CCC-47F4-93FF-BB60536FD76D}" type="slidenum">
              <a:rPr lang="en-GB" smtClean="0"/>
              <a:t>‹#›</a:t>
            </a:fld>
            <a:endParaRPr lang="en-GB"/>
          </a:p>
        </p:txBody>
      </p:sp>
    </p:spTree>
    <p:extLst>
      <p:ext uri="{BB962C8B-B14F-4D97-AF65-F5344CB8AC3E}">
        <p14:creationId xmlns:p14="http://schemas.microsoft.com/office/powerpoint/2010/main" val="28702961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4F36C3F-0D4C-44E2-BB9C-91CD779B4444}" type="datetimeFigureOut">
              <a:rPr lang="en-GB" smtClean="0"/>
              <a:t>06/04/2025</a:t>
            </a:fld>
            <a:endParaRPr lang="en-GB"/>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DB158D-9CCC-47F4-93FF-BB60536FD76D}" type="slidenum">
              <a:rPr lang="en-GB" smtClean="0"/>
              <a:t>‹#›</a:t>
            </a:fld>
            <a:endParaRPr lang="en-GB"/>
          </a:p>
        </p:txBody>
      </p:sp>
    </p:spTree>
    <p:extLst>
      <p:ext uri="{BB962C8B-B14F-4D97-AF65-F5344CB8AC3E}">
        <p14:creationId xmlns:p14="http://schemas.microsoft.com/office/powerpoint/2010/main" val="1384122983"/>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png"/><Relationship Id="rId4"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0D9388-B616-2106-50A6-05707B157908}"/>
              </a:ext>
            </a:extLst>
          </p:cNvPr>
          <p:cNvSpPr>
            <a:spLocks noGrp="1"/>
          </p:cNvSpPr>
          <p:nvPr>
            <p:ph type="title"/>
          </p:nvPr>
        </p:nvSpPr>
        <p:spPr>
          <a:xfrm>
            <a:off x="2348700" y="-160707"/>
            <a:ext cx="7511931" cy="953738"/>
          </a:xfrm>
        </p:spPr>
        <p:txBody>
          <a:bodyPr>
            <a:normAutofit/>
          </a:bodyPr>
          <a:lstStyle/>
          <a:p>
            <a:pPr algn="ctr"/>
            <a:r>
              <a:rPr lang="en-GB" sz="4000" dirty="0">
                <a:solidFill>
                  <a:srgbClr val="FFC000"/>
                </a:solidFill>
                <a:latin typeface="Times New Roman" panose="02020603050405020304" pitchFamily="18" charset="0"/>
                <a:cs typeface="Times New Roman" panose="02020603050405020304" pitchFamily="18" charset="0"/>
              </a:rPr>
              <a:t>Peopling of the Americas </a:t>
            </a:r>
          </a:p>
        </p:txBody>
      </p:sp>
      <p:pic>
        <p:nvPicPr>
          <p:cNvPr id="1028" name="Picture 4">
            <a:extLst>
              <a:ext uri="{FF2B5EF4-FFF2-40B4-BE49-F238E27FC236}">
                <a16:creationId xmlns:a16="http://schemas.microsoft.com/office/drawing/2014/main" id="{9CA902FD-9819-AAEC-3AFF-EB349AC96F4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938194" y="1568897"/>
            <a:ext cx="4600751" cy="2587922"/>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erial, Yukon Kuskokwim Delta, Alaska">
            <a:extLst>
              <a:ext uri="{FF2B5EF4-FFF2-40B4-BE49-F238E27FC236}">
                <a16:creationId xmlns:a16="http://schemas.microsoft.com/office/drawing/2014/main" id="{823F3F04-9E67-4AF3-4188-58FE9E8D6A8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0" y="1634365"/>
            <a:ext cx="3938195" cy="2504334"/>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7B99740D-8C95-CD39-E701-7265CEBB7FA7}"/>
              </a:ext>
            </a:extLst>
          </p:cNvPr>
          <p:cNvSpPr txBox="1"/>
          <p:nvPr/>
        </p:nvSpPr>
        <p:spPr>
          <a:xfrm>
            <a:off x="-30289" y="680627"/>
            <a:ext cx="4293748" cy="769441"/>
          </a:xfrm>
          <a:prstGeom prst="rect">
            <a:avLst/>
          </a:prstGeom>
          <a:noFill/>
        </p:spPr>
        <p:txBody>
          <a:bodyPr wrap="square" rtlCol="0">
            <a:spAutoFit/>
          </a:bodyPr>
          <a:lstStyle/>
          <a:p>
            <a:pPr algn="ctr"/>
            <a:r>
              <a:rPr lang="en-GB" sz="1600" b="1" dirty="0">
                <a:solidFill>
                  <a:srgbClr val="FFC000"/>
                </a:solidFill>
                <a:latin typeface="Times New Roman" panose="02020603050405020304" pitchFamily="18" charset="0"/>
                <a:cs typeface="Times New Roman" panose="02020603050405020304" pitchFamily="18" charset="0"/>
              </a:rPr>
              <a:t>Bering Land Bridge</a:t>
            </a:r>
          </a:p>
          <a:p>
            <a:r>
              <a:rPr lang="en-GB" sz="1400" dirty="0">
                <a:solidFill>
                  <a:srgbClr val="FFC000"/>
                </a:solidFill>
                <a:latin typeface="Arial" panose="020B0604020202020204" pitchFamily="34" charset="0"/>
                <a:cs typeface="Arial" panose="020B0604020202020204" pitchFamily="34" charset="0"/>
              </a:rPr>
              <a:t>Hunters crossed the marshy land bridge from Asia around 13kya during the retreat of the glaciers.</a:t>
            </a:r>
          </a:p>
        </p:txBody>
      </p:sp>
      <p:sp>
        <p:nvSpPr>
          <p:cNvPr id="5" name="TextBox 4">
            <a:extLst>
              <a:ext uri="{FF2B5EF4-FFF2-40B4-BE49-F238E27FC236}">
                <a16:creationId xmlns:a16="http://schemas.microsoft.com/office/drawing/2014/main" id="{EE481C2C-1347-01AA-6E1A-B304B4FF732D}"/>
              </a:ext>
            </a:extLst>
          </p:cNvPr>
          <p:cNvSpPr txBox="1"/>
          <p:nvPr/>
        </p:nvSpPr>
        <p:spPr>
          <a:xfrm>
            <a:off x="4100827" y="595641"/>
            <a:ext cx="4466847" cy="984885"/>
          </a:xfrm>
          <a:prstGeom prst="rect">
            <a:avLst/>
          </a:prstGeom>
          <a:noFill/>
        </p:spPr>
        <p:txBody>
          <a:bodyPr wrap="square" rtlCol="0">
            <a:spAutoFit/>
          </a:bodyPr>
          <a:lstStyle/>
          <a:p>
            <a:pPr algn="ctr"/>
            <a:r>
              <a:rPr lang="en-GB" sz="1600" b="1" dirty="0">
                <a:solidFill>
                  <a:srgbClr val="FFC000"/>
                </a:solidFill>
                <a:latin typeface="Times New Roman" panose="02020603050405020304" pitchFamily="18" charset="0"/>
                <a:cs typeface="Times New Roman" panose="02020603050405020304" pitchFamily="18" charset="0"/>
              </a:rPr>
              <a:t>Coastal Route Theory</a:t>
            </a:r>
          </a:p>
          <a:p>
            <a:r>
              <a:rPr lang="en-GB" sz="1400" dirty="0">
                <a:solidFill>
                  <a:srgbClr val="FFC000"/>
                </a:solidFill>
                <a:latin typeface="Arial" panose="020B0604020202020204" pitchFamily="34" charset="0"/>
                <a:cs typeface="Arial" panose="020B0604020202020204" pitchFamily="34" charset="0"/>
              </a:rPr>
              <a:t>Migration occurred by boat, people island hopped along the pacific coast of Asia up to </a:t>
            </a:r>
            <a:r>
              <a:rPr lang="en-GB" sz="1400" u="sng" dirty="0">
                <a:solidFill>
                  <a:srgbClr val="FFC000"/>
                </a:solidFill>
                <a:latin typeface="Arial" panose="020B0604020202020204" pitchFamily="34" charset="0"/>
                <a:cs typeface="Arial" panose="020B0604020202020204" pitchFamily="34" charset="0"/>
              </a:rPr>
              <a:t>Beringia</a:t>
            </a:r>
            <a:r>
              <a:rPr lang="en-GB" sz="1400" dirty="0">
                <a:solidFill>
                  <a:srgbClr val="FFC000"/>
                </a:solidFill>
                <a:latin typeface="Arial" panose="020B0604020202020204" pitchFamily="34" charset="0"/>
                <a:cs typeface="Arial" panose="020B0604020202020204" pitchFamily="34" charset="0"/>
              </a:rPr>
              <a:t> and across (16kya). </a:t>
            </a:r>
          </a:p>
        </p:txBody>
      </p:sp>
      <p:sp>
        <p:nvSpPr>
          <p:cNvPr id="6" name="TextBox 5">
            <a:extLst>
              <a:ext uri="{FF2B5EF4-FFF2-40B4-BE49-F238E27FC236}">
                <a16:creationId xmlns:a16="http://schemas.microsoft.com/office/drawing/2014/main" id="{2469AE58-0857-9E76-CAFB-1088B020572D}"/>
              </a:ext>
            </a:extLst>
          </p:cNvPr>
          <p:cNvSpPr txBox="1"/>
          <p:nvPr/>
        </p:nvSpPr>
        <p:spPr>
          <a:xfrm>
            <a:off x="8405041" y="689333"/>
            <a:ext cx="3599934" cy="769441"/>
          </a:xfrm>
          <a:prstGeom prst="rect">
            <a:avLst/>
          </a:prstGeom>
          <a:noFill/>
        </p:spPr>
        <p:txBody>
          <a:bodyPr wrap="square" rtlCol="0">
            <a:spAutoFit/>
          </a:bodyPr>
          <a:lstStyle/>
          <a:p>
            <a:pPr algn="ctr"/>
            <a:r>
              <a:rPr lang="en-GB" sz="1600" b="1" dirty="0">
                <a:solidFill>
                  <a:srgbClr val="FFC000"/>
                </a:solidFill>
                <a:latin typeface="Times New Roman" panose="02020603050405020304" pitchFamily="18" charset="0"/>
                <a:cs typeface="Times New Roman" panose="02020603050405020304" pitchFamily="18" charset="0"/>
              </a:rPr>
              <a:t>Multiple founding populations </a:t>
            </a:r>
            <a:r>
              <a:rPr lang="en-GB" sz="1600" dirty="0">
                <a:solidFill>
                  <a:srgbClr val="FFC000"/>
                </a:solidFill>
                <a:latin typeface="Times New Roman" panose="02020603050405020304" pitchFamily="18" charset="0"/>
                <a:cs typeface="Times New Roman" panose="02020603050405020304" pitchFamily="18" charset="0"/>
              </a:rPr>
              <a:t> </a:t>
            </a:r>
          </a:p>
          <a:p>
            <a:r>
              <a:rPr lang="en-GB" sz="1400" dirty="0">
                <a:solidFill>
                  <a:srgbClr val="FFC000"/>
                </a:solidFill>
                <a:latin typeface="Arial" panose="020B0604020202020204" pitchFamily="34" charset="0"/>
                <a:cs typeface="Arial" panose="020B0604020202020204" pitchFamily="34" charset="0"/>
              </a:rPr>
              <a:t>People dispersed from Australasia by boat using Polynesian wayfaring techniques.</a:t>
            </a:r>
          </a:p>
        </p:txBody>
      </p:sp>
      <p:pic>
        <p:nvPicPr>
          <p:cNvPr id="1030" name="Picture 6">
            <a:extLst>
              <a:ext uri="{FF2B5EF4-FFF2-40B4-BE49-F238E27FC236}">
                <a16:creationId xmlns:a16="http://schemas.microsoft.com/office/drawing/2014/main" id="{D1048CFC-AD52-A415-D59C-781D5F667F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405041" y="1564320"/>
            <a:ext cx="3786959" cy="2587922"/>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9404F4E9-D43F-E19E-543E-B8A2D2075C07}"/>
              </a:ext>
            </a:extLst>
          </p:cNvPr>
          <p:cNvSpPr txBox="1"/>
          <p:nvPr/>
        </p:nvSpPr>
        <p:spPr>
          <a:xfrm>
            <a:off x="-30289" y="4124285"/>
            <a:ext cx="3737966" cy="1538883"/>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Evidence :</a:t>
            </a:r>
          </a:p>
          <a:p>
            <a:r>
              <a:rPr lang="en-GB" sz="1200" dirty="0">
                <a:latin typeface="Arial" panose="020B0604020202020204" pitchFamily="34" charset="0"/>
                <a:cs typeface="Arial" panose="020B0604020202020204" pitchFamily="34" charset="0"/>
              </a:rPr>
              <a:t>Clovis people were Mammoth hunters thought to have crossed the land bridge after the opening of an ice-free corridor around 13.8kya. Named after the archaeological evidence of their flint spearheads dated to 13kya discovered in Clovis, New Mexico. </a:t>
            </a:r>
          </a:p>
          <a:p>
            <a:endParaRPr lang="en-GB"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CF747548-9203-6ECB-9EEF-56D13F074766}"/>
              </a:ext>
            </a:extLst>
          </p:cNvPr>
          <p:cNvSpPr txBox="1"/>
          <p:nvPr/>
        </p:nvSpPr>
        <p:spPr>
          <a:xfrm>
            <a:off x="8363040" y="4138700"/>
            <a:ext cx="3828960" cy="1631216"/>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Evidence</a:t>
            </a:r>
            <a:r>
              <a:rPr lang="en-GB" sz="1400" dirty="0">
                <a:latin typeface="Times New Roman" panose="02020603050405020304" pitchFamily="18" charset="0"/>
                <a:cs typeface="Times New Roman" panose="02020603050405020304" pitchFamily="18" charset="0"/>
              </a:rPr>
              <a:t> :</a:t>
            </a:r>
          </a:p>
          <a:p>
            <a:r>
              <a:rPr lang="en-GB" sz="1200" dirty="0">
                <a:latin typeface="Arial" panose="020B0604020202020204" pitchFamily="34" charset="0"/>
                <a:cs typeface="Arial" panose="020B0604020202020204" pitchFamily="34" charset="0"/>
              </a:rPr>
              <a:t>It was found that some modern Amazonian Native Americans were descended from a founding population with more genetic similarity to indigenous Australians than North or Mesoamericans. </a:t>
            </a:r>
          </a:p>
          <a:p>
            <a:r>
              <a:rPr lang="en-GB" sz="1200" dirty="0">
                <a:latin typeface="Arial" panose="020B0604020202020204" pitchFamily="34" charset="0"/>
                <a:cs typeface="Arial" panose="020B0604020202020204" pitchFamily="34" charset="0"/>
              </a:rPr>
              <a:t>This would indicate that South America was established by several distinct founding populations some journeying from the other side of the pacific.</a:t>
            </a:r>
          </a:p>
        </p:txBody>
      </p:sp>
      <p:sp>
        <p:nvSpPr>
          <p:cNvPr id="9" name="TextBox 8">
            <a:extLst>
              <a:ext uri="{FF2B5EF4-FFF2-40B4-BE49-F238E27FC236}">
                <a16:creationId xmlns:a16="http://schemas.microsoft.com/office/drawing/2014/main" id="{7D6EBB69-1A40-D08A-B5EB-66AD52707460}"/>
              </a:ext>
            </a:extLst>
          </p:cNvPr>
          <p:cNvSpPr txBox="1"/>
          <p:nvPr/>
        </p:nvSpPr>
        <p:spPr>
          <a:xfrm>
            <a:off x="3870152" y="4146766"/>
            <a:ext cx="4600750" cy="1815882"/>
          </a:xfrm>
          <a:prstGeom prst="rect">
            <a:avLst/>
          </a:prstGeom>
          <a:noFill/>
        </p:spPr>
        <p:txBody>
          <a:bodyPr wrap="square" rtlCol="0">
            <a:spAutoFit/>
          </a:bodyPr>
          <a:lstStyle/>
          <a:p>
            <a:r>
              <a:rPr lang="en-GB" sz="1600" dirty="0">
                <a:latin typeface="Times New Roman" panose="02020603050405020304" pitchFamily="18" charset="0"/>
                <a:cs typeface="Times New Roman" panose="02020603050405020304" pitchFamily="18" charset="0"/>
              </a:rPr>
              <a:t>Pre-clovis Evidence : </a:t>
            </a:r>
          </a:p>
          <a:p>
            <a:r>
              <a:rPr lang="en-GB" sz="1200" dirty="0">
                <a:latin typeface="Arial" panose="020B0604020202020204" pitchFamily="34" charset="0"/>
                <a:cs typeface="Arial" panose="020B0604020202020204" pitchFamily="34" charset="0"/>
              </a:rPr>
              <a:t>Evidence of human presence in Southern Chile was found too soon after the retreat of ice sheets (14kya) that were blocking access into Eastern Beringia (modern Canada) from Asia which meant an earlier dispersal.</a:t>
            </a:r>
          </a:p>
          <a:p>
            <a:r>
              <a:rPr lang="en-GB" sz="1200" dirty="0">
                <a:latin typeface="Arial" panose="020B0604020202020204" pitchFamily="34" charset="0"/>
                <a:cs typeface="Arial" panose="020B0604020202020204" pitchFamily="34" charset="0"/>
              </a:rPr>
              <a:t>DNA from skeletons in Colombia dated to 8kya suggests via </a:t>
            </a:r>
            <a:r>
              <a:rPr lang="en-GB" sz="1200" u="sng" dirty="0">
                <a:latin typeface="Arial" panose="020B0604020202020204" pitchFamily="34" charset="0"/>
                <a:cs typeface="Arial" panose="020B0604020202020204" pitchFamily="34" charset="0"/>
              </a:rPr>
              <a:t>Bayesian Coalescent Analysis</a:t>
            </a:r>
            <a:r>
              <a:rPr lang="en-GB" sz="1200" dirty="0">
                <a:latin typeface="Arial" panose="020B0604020202020204" pitchFamily="34" charset="0"/>
                <a:cs typeface="Arial" panose="020B0604020202020204" pitchFamily="34" charset="0"/>
              </a:rPr>
              <a:t> that a small population originally isolated in eastern Beringia entered Americas around 16kya (before overland was possible). </a:t>
            </a:r>
          </a:p>
        </p:txBody>
      </p:sp>
      <p:sp>
        <p:nvSpPr>
          <p:cNvPr id="3" name="TextBox 2">
            <a:extLst>
              <a:ext uri="{FF2B5EF4-FFF2-40B4-BE49-F238E27FC236}">
                <a16:creationId xmlns:a16="http://schemas.microsoft.com/office/drawing/2014/main" id="{B65C5D7D-0DD1-F967-D557-4A1BE418E1EE}"/>
              </a:ext>
            </a:extLst>
          </p:cNvPr>
          <p:cNvSpPr txBox="1"/>
          <p:nvPr/>
        </p:nvSpPr>
        <p:spPr>
          <a:xfrm>
            <a:off x="3938194" y="5970716"/>
            <a:ext cx="4266270" cy="577081"/>
          </a:xfrm>
          <a:prstGeom prst="rect">
            <a:avLst/>
          </a:prstGeom>
          <a:noFill/>
          <a:ln>
            <a:solidFill>
              <a:srgbClr val="FFC000"/>
            </a:solidFill>
          </a:ln>
        </p:spPr>
        <p:txBody>
          <a:bodyPr wrap="square" rtlCol="0">
            <a:spAutoFit/>
          </a:bodyPr>
          <a:lstStyle/>
          <a:p>
            <a:r>
              <a:rPr lang="en-GB" sz="1050" dirty="0">
                <a:effectLst/>
              </a:rPr>
              <a:t>Llamas, B. </a:t>
            </a:r>
            <a:r>
              <a:rPr lang="en-GB" sz="1050" i="1" dirty="0">
                <a:effectLst/>
              </a:rPr>
              <a:t>et al.</a:t>
            </a:r>
            <a:r>
              <a:rPr lang="en-GB" sz="1050" dirty="0">
                <a:effectLst/>
              </a:rPr>
              <a:t> (2016) ‘Ancient mitochondrial DNA provides high-resolution time scale of the peopling of the Americas’, </a:t>
            </a:r>
            <a:r>
              <a:rPr lang="en-GB" sz="1050" i="1" dirty="0">
                <a:effectLst/>
              </a:rPr>
              <a:t>Science Advances</a:t>
            </a:r>
            <a:r>
              <a:rPr lang="en-GB" sz="1050" dirty="0">
                <a:effectLst/>
              </a:rPr>
              <a:t>, 2(4). doi:10.1126/sciadv.1501385. </a:t>
            </a:r>
          </a:p>
        </p:txBody>
      </p:sp>
      <p:sp>
        <p:nvSpPr>
          <p:cNvPr id="10" name="TextBox 9">
            <a:extLst>
              <a:ext uri="{FF2B5EF4-FFF2-40B4-BE49-F238E27FC236}">
                <a16:creationId xmlns:a16="http://schemas.microsoft.com/office/drawing/2014/main" id="{38ADB625-A1AF-7A16-0C83-AFDD5C85CF7B}"/>
              </a:ext>
            </a:extLst>
          </p:cNvPr>
          <p:cNvSpPr txBox="1"/>
          <p:nvPr/>
        </p:nvSpPr>
        <p:spPr>
          <a:xfrm>
            <a:off x="8405145" y="5881940"/>
            <a:ext cx="3656330" cy="573454"/>
          </a:xfrm>
          <a:prstGeom prst="rect">
            <a:avLst/>
          </a:prstGeom>
          <a:noFill/>
          <a:ln>
            <a:solidFill>
              <a:srgbClr val="FFC000"/>
            </a:solidFill>
          </a:ln>
        </p:spPr>
        <p:txBody>
          <a:bodyPr wrap="square" rtlCol="0">
            <a:spAutoFit/>
          </a:bodyPr>
          <a:lstStyle/>
          <a:p>
            <a:r>
              <a:rPr lang="en-GB" sz="1000" dirty="0">
                <a:effectLst/>
              </a:rPr>
              <a:t>Skoglund, P. </a:t>
            </a:r>
            <a:r>
              <a:rPr lang="en-GB" sz="1000" i="1" dirty="0">
                <a:effectLst/>
              </a:rPr>
              <a:t>et al.</a:t>
            </a:r>
            <a:r>
              <a:rPr lang="en-GB" sz="1000" dirty="0">
                <a:effectLst/>
              </a:rPr>
              <a:t> (2015) ‘Genetic evidence for two founding populations of the Americas’, </a:t>
            </a:r>
            <a:r>
              <a:rPr lang="en-GB" sz="1000" i="1" dirty="0">
                <a:effectLst/>
              </a:rPr>
              <a:t>Nature</a:t>
            </a:r>
            <a:r>
              <a:rPr lang="en-GB" sz="1000" dirty="0">
                <a:effectLst/>
              </a:rPr>
              <a:t>, 525(7567), pp. 104–108. doi:10.1038/nature14895. </a:t>
            </a:r>
          </a:p>
        </p:txBody>
      </p:sp>
      <p:sp>
        <p:nvSpPr>
          <p:cNvPr id="12" name="Rectangle 1">
            <a:extLst>
              <a:ext uri="{FF2B5EF4-FFF2-40B4-BE49-F238E27FC236}">
                <a16:creationId xmlns:a16="http://schemas.microsoft.com/office/drawing/2014/main" id="{E83E6F8E-BF4D-A365-5003-F31DAC8F9945}"/>
              </a:ext>
            </a:extLst>
          </p:cNvPr>
          <p:cNvSpPr>
            <a:spLocks noChangeArrowheads="1"/>
          </p:cNvSpPr>
          <p:nvPr/>
        </p:nvSpPr>
        <p:spPr bwMode="auto">
          <a:xfrm>
            <a:off x="192530" y="5712207"/>
            <a:ext cx="3012417" cy="484748"/>
          </a:xfrm>
          <a:prstGeom prst="rect">
            <a:avLst/>
          </a:prstGeom>
          <a:noFill/>
          <a:ln w="9525">
            <a:solidFill>
              <a:srgbClr val="FFC000"/>
            </a:solidFill>
            <a:miter lim="800000"/>
            <a:headEnd/>
            <a:tailEn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0" rIns="9144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05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Stone, R. (2021). A Land Bridge to Nowhere? </a:t>
            </a:r>
            <a:r>
              <a:rPr kumimoji="0" lang="en-US" altLang="en-US" sz="1050" b="0" i="1"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Science.org</a:t>
            </a:r>
            <a:r>
              <a:rPr kumimoji="0" lang="en-US" altLang="en-US" sz="105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 [online] </a:t>
            </a:r>
            <a:r>
              <a:rPr kumimoji="0" lang="en-US" altLang="en-US" sz="1050" b="0" i="0" u="none" strike="noStrike" cap="none" normalizeH="0" baseline="0" dirty="0" err="1">
                <a:ln>
                  <a:noFill/>
                </a:ln>
                <a:solidFill>
                  <a:schemeClr val="tx1"/>
                </a:solidFill>
                <a:effectLst/>
                <a:latin typeface="Times New Roman" panose="02020603050405020304" pitchFamily="18" charset="0"/>
                <a:cs typeface="Times New Roman" panose="02020603050405020304" pitchFamily="18" charset="0"/>
              </a:rPr>
              <a:t>doi:https</a:t>
            </a:r>
            <a:r>
              <a:rPr kumimoji="0" lang="en-US" altLang="en-US" sz="1050" b="0" i="0" u="none" strike="noStrike" cap="none" normalizeH="0" baseline="0" dirty="0">
                <a:ln>
                  <a:noFill/>
                </a:ln>
                <a:solidFill>
                  <a:schemeClr val="tx1"/>
                </a:solidFill>
                <a:effectLst/>
                <a:latin typeface="Times New Roman" panose="02020603050405020304" pitchFamily="18" charset="0"/>
                <a:cs typeface="Times New Roman" panose="02020603050405020304" pitchFamily="18" charset="0"/>
              </a:rPr>
              <a:t>://doi.org/10.1126/article.35167.</a:t>
            </a:r>
            <a:endParaRPr kumimoji="0" lang="en-US" altLang="en-US" sz="1050" b="0" i="0" u="none" strike="noStrike" cap="none" normalizeH="0" baseline="0" dirty="0">
              <a:ln>
                <a:noFill/>
              </a:ln>
              <a:solidFill>
                <a:schemeClr val="tx1"/>
              </a:solidFill>
              <a:effectLst/>
              <a:latin typeface="Arial" panose="020B0604020202020204" pitchFamily="34" charset="0"/>
            </a:endParaRPr>
          </a:p>
        </p:txBody>
      </p:sp>
      <p:sp>
        <p:nvSpPr>
          <p:cNvPr id="11" name="TextBox 10">
            <a:extLst>
              <a:ext uri="{FF2B5EF4-FFF2-40B4-BE49-F238E27FC236}">
                <a16:creationId xmlns:a16="http://schemas.microsoft.com/office/drawing/2014/main" id="{4CC3F85B-389A-EF8A-C0D0-77D0680EE6A6}"/>
              </a:ext>
            </a:extLst>
          </p:cNvPr>
          <p:cNvSpPr txBox="1"/>
          <p:nvPr/>
        </p:nvSpPr>
        <p:spPr>
          <a:xfrm>
            <a:off x="-2176" y="1566666"/>
            <a:ext cx="3938193" cy="215444"/>
          </a:xfrm>
          <a:prstGeom prst="rect">
            <a:avLst/>
          </a:prstGeom>
          <a:solidFill>
            <a:srgbClr val="FFC000"/>
          </a:solidFill>
        </p:spPr>
        <p:txBody>
          <a:bodyPr wrap="square" rtlCol="0">
            <a:spAutoFit/>
          </a:bodyPr>
          <a:lstStyle/>
          <a:p>
            <a:r>
              <a:rPr lang="en-GB" sz="800" b="0" i="0" cap="all" dirty="0">
                <a:solidFill>
                  <a:schemeClr val="bg1"/>
                </a:solidFill>
                <a:effectLst/>
                <a:latin typeface="Arial" panose="020B0604020202020204" pitchFamily="34" charset="0"/>
                <a:cs typeface="Arial" panose="020B0604020202020204" pitchFamily="34" charset="0"/>
              </a:rPr>
              <a:t>Alaska Editorial Photography / © Mark Meyer Photography</a:t>
            </a:r>
          </a:p>
        </p:txBody>
      </p:sp>
      <p:sp>
        <p:nvSpPr>
          <p:cNvPr id="13" name="TextBox 12">
            <a:extLst>
              <a:ext uri="{FF2B5EF4-FFF2-40B4-BE49-F238E27FC236}">
                <a16:creationId xmlns:a16="http://schemas.microsoft.com/office/drawing/2014/main" id="{01470A0E-19B7-66AE-7947-33A72FDAD5AB}"/>
              </a:ext>
            </a:extLst>
          </p:cNvPr>
          <p:cNvSpPr txBox="1"/>
          <p:nvPr/>
        </p:nvSpPr>
        <p:spPr>
          <a:xfrm>
            <a:off x="3938192" y="1564320"/>
            <a:ext cx="4464671" cy="215443"/>
          </a:xfrm>
          <a:prstGeom prst="rect">
            <a:avLst/>
          </a:prstGeom>
          <a:solidFill>
            <a:srgbClr val="FFC000"/>
          </a:solidFill>
        </p:spPr>
        <p:txBody>
          <a:bodyPr wrap="square" rtlCol="0">
            <a:spAutoFit/>
          </a:bodyPr>
          <a:lstStyle/>
          <a:p>
            <a:r>
              <a:rPr lang="en-GB" sz="800" b="0" i="0" u="none" strike="noStrike" dirty="0">
                <a:solidFill>
                  <a:schemeClr val="bg1"/>
                </a:solidFill>
                <a:effectLst/>
                <a:latin typeface="Arial" panose="020B0604020202020204" pitchFamily="34" charset="0"/>
              </a:rPr>
              <a:t>Galen Rowell / Getty Images</a:t>
            </a:r>
            <a:endParaRPr lang="en-GB" sz="800" dirty="0">
              <a:solidFill>
                <a:schemeClr val="bg1"/>
              </a:solidFill>
            </a:endParaRPr>
          </a:p>
        </p:txBody>
      </p:sp>
      <p:sp>
        <p:nvSpPr>
          <p:cNvPr id="14" name="TextBox 13">
            <a:extLst>
              <a:ext uri="{FF2B5EF4-FFF2-40B4-BE49-F238E27FC236}">
                <a16:creationId xmlns:a16="http://schemas.microsoft.com/office/drawing/2014/main" id="{F8CCBD51-FD45-93F6-708D-0E8A240D8082}"/>
              </a:ext>
            </a:extLst>
          </p:cNvPr>
          <p:cNvSpPr txBox="1"/>
          <p:nvPr/>
        </p:nvSpPr>
        <p:spPr>
          <a:xfrm>
            <a:off x="8382951" y="1566550"/>
            <a:ext cx="3828960" cy="215444"/>
          </a:xfrm>
          <a:prstGeom prst="rect">
            <a:avLst/>
          </a:prstGeom>
          <a:solidFill>
            <a:srgbClr val="FFC000"/>
          </a:solidFill>
        </p:spPr>
        <p:txBody>
          <a:bodyPr wrap="square" rtlCol="0">
            <a:spAutoFit/>
          </a:bodyPr>
          <a:lstStyle/>
          <a:p>
            <a:pPr>
              <a:buNone/>
            </a:pPr>
            <a:r>
              <a:rPr lang="en-GB" sz="800" b="0" i="0" u="none" strike="noStrike" dirty="0">
                <a:solidFill>
                  <a:schemeClr val="bg1"/>
                </a:solidFill>
                <a:effectLst/>
                <a:latin typeface="Arial" panose="020B0604020202020204" pitchFamily="34" charset="0"/>
              </a:rPr>
              <a:t>Hannah Hillam / INSTAGRAM</a:t>
            </a:r>
            <a:endParaRPr lang="en-GB" sz="800" dirty="0">
              <a:solidFill>
                <a:schemeClr val="bg1"/>
              </a:solidFill>
            </a:endParaRPr>
          </a:p>
        </p:txBody>
      </p:sp>
    </p:spTree>
    <p:extLst>
      <p:ext uri="{BB962C8B-B14F-4D97-AF65-F5344CB8AC3E}">
        <p14:creationId xmlns:p14="http://schemas.microsoft.com/office/powerpoint/2010/main" val="202764024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1105</TotalTime>
  <Words>357</Words>
  <Application>Microsoft Office PowerPoint</Application>
  <PresentationFormat>Widescreen</PresentationFormat>
  <Paragraphs>22</Paragraphs>
  <Slides>1</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vt:i4>
      </vt:variant>
    </vt:vector>
  </HeadingPairs>
  <TitlesOfParts>
    <vt:vector size="6" baseType="lpstr">
      <vt:lpstr>Arial</vt:lpstr>
      <vt:lpstr>Calibri</vt:lpstr>
      <vt:lpstr>Calibri Light</vt:lpstr>
      <vt:lpstr>Times New Roman</vt:lpstr>
      <vt:lpstr>Office Theme</vt:lpstr>
      <vt:lpstr>Peopling of the Americas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Luca Buckley McDonald</dc:creator>
  <cp:lastModifiedBy>Luca Buckley McDonald</cp:lastModifiedBy>
  <cp:revision>2</cp:revision>
  <dcterms:created xsi:type="dcterms:W3CDTF">2025-03-06T19:37:49Z</dcterms:created>
  <dcterms:modified xsi:type="dcterms:W3CDTF">2025-04-06T12:34:55Z</dcterms:modified>
</cp:coreProperties>
</file>

<file path=docProps/thumbnail.jpeg>
</file>